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8" r:id="rId13"/>
    <p:sldId id="265" r:id="rId14"/>
    <p:sldId id="269" r:id="rId15"/>
  </p:sldIdLst>
  <p:sldSz cx="14630400" cy="8229600"/>
  <p:notesSz cx="8229600" cy="14630400"/>
  <p:embeddedFontLst>
    <p:embeddedFont>
      <p:font typeface="Raleway" pitchFamily="2" charset="0"/>
      <p:regular r:id="rId17"/>
    </p:embeddedFont>
    <p:embeddedFont>
      <p:font typeface="Roboto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42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BF10-FF11-9DF5-95C3-65883882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3973C-E59A-06C1-CA46-C0DF83E74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BF2C3-C886-9E0A-CDC0-F345FA4B4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4F0A2-2D32-789F-05D7-A3CD02FF4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51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B8CE-1E12-3262-B1DC-4D378CF4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D8F2B-B905-D6D6-A560-8BA793DBD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76CD8-5261-9C54-F688-E7545EBF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82041-869A-1515-22FC-B5CADCCD5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C82C-39BB-6D09-2D1C-ECCDC89A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9D1DA-9536-B474-B0BC-46881F31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FE768-4DB1-FCFB-0E50-74200516D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18566-A458-C0A1-C662-AFA47AECA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0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9282-EB8F-9203-D315-7FB410BF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ADD7F-8244-E494-F091-CBE37A5F5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C4C9-AC39-6E2D-E8E7-0EBD9E119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61C9E-26F5-B108-8668-5ACEFDE85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6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Employee Performance and Growth Analysis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</a:rPr>
              <a:t>By Power Bi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93790" y="53480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workforce and sales insights spanning 2012–2024, driving strategic decisions for organizational excellence and sustainable growth.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8CE5B4-0680-BF22-F3A3-D139183EEE1F}"/>
              </a:ext>
            </a:extLst>
          </p:cNvPr>
          <p:cNvSpPr/>
          <p:nvPr/>
        </p:nvSpPr>
        <p:spPr>
          <a:xfrm>
            <a:off x="793790" y="4644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 Suman Saha —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8747522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Attrition, Training &amp; Bonus Investment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218" y="1763673"/>
            <a:ext cx="30480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Attrition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90218" y="2474833"/>
            <a:ext cx="3063240" cy="253960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0218" y="2474833"/>
            <a:ext cx="680561" cy="253960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005858" y="2474833"/>
            <a:ext cx="75866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22.22%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0218" y="2982754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 Resources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90218" y="3808095"/>
            <a:ext cx="3040142" cy="253960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90218" y="3808095"/>
            <a:ext cx="674846" cy="253960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3982760" y="3808095"/>
            <a:ext cx="781764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22.20%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0218" y="4316016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Logistics/Warehouse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90218" y="5141357"/>
            <a:ext cx="3015734" cy="253960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0218" y="5141357"/>
            <a:ext cx="623292" cy="253960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958352" y="5141357"/>
            <a:ext cx="80617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20.67%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90218" y="5649278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267920" y="1763673"/>
            <a:ext cx="30480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Investment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5267920" y="2347793"/>
            <a:ext cx="39743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Service: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3.01 hours average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67920" y="2744033"/>
            <a:ext cx="39743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Operations: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2.98 hours average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67920" y="3140273"/>
            <a:ext cx="397430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Customer-facing excellence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45623" y="1763673"/>
            <a:ext cx="30480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Bonus Distribution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9745623" y="2347793"/>
            <a:ext cx="410968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Operations: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13.31% of salary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45623" y="2744033"/>
            <a:ext cx="410968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Service: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12.89% of salary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45623" y="3140273"/>
            <a:ext cx="410968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Strategy: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Reward frontline performance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90218" y="6423898"/>
            <a:ext cx="13049964" cy="1188601"/>
          </a:xfrm>
          <a:prstGeom prst="roundRect">
            <a:avLst>
              <a:gd name="adj" fmla="val 7180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38" y="6728579"/>
            <a:ext cx="253960" cy="203121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50419" y="6677739"/>
            <a:ext cx="1218664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Finding: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HR and Logistics experience the highest turnover at over 22%, requiring targeted retention strategies and engagement programs to reduce costly attrition in these essential functions.</a:t>
            </a:r>
            <a:endParaRPr lang="en-US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2690C3-89FD-7E3E-3026-E35CF16D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6DCE533-1AFD-1C3A-948B-56B81F99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  <p:sp>
        <p:nvSpPr>
          <p:cNvPr id="41" name="Text 0">
            <a:extLst>
              <a:ext uri="{FF2B5EF4-FFF2-40B4-BE49-F238E27FC236}">
                <a16:creationId xmlns:a16="http://schemas.microsoft.com/office/drawing/2014/main" id="{EA2D592A-8B77-E1B7-3922-430D36921951}"/>
              </a:ext>
            </a:extLst>
          </p:cNvPr>
          <p:cNvSpPr/>
          <p:nvPr/>
        </p:nvSpPr>
        <p:spPr>
          <a:xfrm>
            <a:off x="1199295" y="537535"/>
            <a:ext cx="6392108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</a:rPr>
              <a:t>Sales Dashboard</a:t>
            </a:r>
            <a:endParaRPr lang="en-US" sz="3050" dirty="0"/>
          </a:p>
        </p:txBody>
      </p: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4FDD3-79E1-4781-318D-40137164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95" y="1165860"/>
            <a:ext cx="12127017" cy="68208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6A748-CCCE-A39B-E51C-F06F8465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9D1FA5-0E6E-2FA0-9719-B2D48FBE866F}"/>
              </a:ext>
            </a:extLst>
          </p:cNvPr>
          <p:cNvSpPr/>
          <p:nvPr/>
        </p:nvSpPr>
        <p:spPr>
          <a:xfrm>
            <a:off x="793790" y="690920"/>
            <a:ext cx="55787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Performance Excellence</a:t>
            </a:r>
            <a:endParaRPr lang="en-US" sz="31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EAD9A8-FF19-E384-B8E0-07C716F0E911}"/>
              </a:ext>
            </a:extLst>
          </p:cNvPr>
          <p:cNvSpPr/>
          <p:nvPr/>
        </p:nvSpPr>
        <p:spPr>
          <a:xfrm>
            <a:off x="793790" y="1583888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$1.98B</a:t>
            </a:r>
            <a:endParaRPr lang="en-US" sz="41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332AD87-66DD-1830-9A28-8D817898BE7C}"/>
              </a:ext>
            </a:extLst>
          </p:cNvPr>
          <p:cNvSpPr/>
          <p:nvPr/>
        </p:nvSpPr>
        <p:spPr>
          <a:xfrm>
            <a:off x="1357432" y="23061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Annual Sales</a:t>
            </a:r>
            <a:endParaRPr lang="en-US" sz="15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92F931B-59A8-B164-6558-043264462B85}"/>
              </a:ext>
            </a:extLst>
          </p:cNvPr>
          <p:cNvSpPr/>
          <p:nvPr/>
        </p:nvSpPr>
        <p:spPr>
          <a:xfrm>
            <a:off x="793790" y="2649379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revenue across all stores and channels</a:t>
            </a:r>
            <a:endParaRPr lang="en-US" sz="12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34E5FF4-0D25-B2B6-B03C-184697D65122}"/>
              </a:ext>
            </a:extLst>
          </p:cNvPr>
          <p:cNvSpPr/>
          <p:nvPr/>
        </p:nvSpPr>
        <p:spPr>
          <a:xfrm>
            <a:off x="4104084" y="1583888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41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68BD54-88A5-341A-4687-9166FC06C5BE}"/>
              </a:ext>
            </a:extLst>
          </p:cNvPr>
          <p:cNvSpPr/>
          <p:nvPr/>
        </p:nvSpPr>
        <p:spPr>
          <a:xfrm>
            <a:off x="4667726" y="23061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Achievement</a:t>
            </a:r>
            <a:endParaRPr lang="en-US" sz="15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CE8D209-E8C5-079E-023D-947F32E9D865}"/>
              </a:ext>
            </a:extLst>
          </p:cNvPr>
          <p:cNvSpPr/>
          <p:nvPr/>
        </p:nvSpPr>
        <p:spPr>
          <a:xfrm>
            <a:off x="4104084" y="2649379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Meeting organizational sales goals</a:t>
            </a:r>
            <a:endParaRPr lang="en-US" sz="12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41F1E14-A011-D18F-B679-AF34DC584976}"/>
              </a:ext>
            </a:extLst>
          </p:cNvPr>
          <p:cNvSpPr/>
          <p:nvPr/>
        </p:nvSpPr>
        <p:spPr>
          <a:xfrm>
            <a:off x="7414379" y="1583888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40.12</a:t>
            </a:r>
            <a:endParaRPr lang="en-US" sz="41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BED0E63-B8E9-D4B0-9FA3-10B239B28DE6}"/>
              </a:ext>
            </a:extLst>
          </p:cNvPr>
          <p:cNvSpPr/>
          <p:nvPr/>
        </p:nvSpPr>
        <p:spPr>
          <a:xfrm>
            <a:off x="7978021" y="23061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Net Promoter Score</a:t>
            </a:r>
            <a:endParaRPr lang="en-US" sz="15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B29B15A-CDF1-67F3-34A2-20C6ACBDB488}"/>
              </a:ext>
            </a:extLst>
          </p:cNvPr>
          <p:cNvSpPr/>
          <p:nvPr/>
        </p:nvSpPr>
        <p:spPr>
          <a:xfrm>
            <a:off x="7414379" y="2649379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customer loyalty and satisfaction</a:t>
            </a:r>
            <a:endParaRPr lang="en-US" sz="12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6A01CCB-8383-951E-5895-0F15C2F2EAB5}"/>
              </a:ext>
            </a:extLst>
          </p:cNvPr>
          <p:cNvSpPr/>
          <p:nvPr/>
        </p:nvSpPr>
        <p:spPr>
          <a:xfrm>
            <a:off x="10724674" y="1583888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7.50</a:t>
            </a:r>
            <a:endParaRPr lang="en-US" sz="41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6A6B91A-220D-9452-DC5A-8A105568F8AC}"/>
              </a:ext>
            </a:extLst>
          </p:cNvPr>
          <p:cNvSpPr/>
          <p:nvPr/>
        </p:nvSpPr>
        <p:spPr>
          <a:xfrm>
            <a:off x="11288316" y="23061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Rating</a:t>
            </a:r>
            <a:endParaRPr lang="en-US" sz="15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CEB67AC-F7FA-69C2-FD06-008B43061BF1}"/>
              </a:ext>
            </a:extLst>
          </p:cNvPr>
          <p:cNvSpPr/>
          <p:nvPr/>
        </p:nvSpPr>
        <p:spPr>
          <a:xfrm>
            <a:off x="10724674" y="2649379"/>
            <a:ext cx="311193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Above-average service quality perception</a:t>
            </a:r>
            <a:endParaRPr lang="en-US" sz="12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52AFD5D-53E6-33E3-0B84-80360248BC4B}"/>
              </a:ext>
            </a:extLst>
          </p:cNvPr>
          <p:cNvSpPr/>
          <p:nvPr/>
        </p:nvSpPr>
        <p:spPr>
          <a:xfrm>
            <a:off x="5759172" y="3554373"/>
            <a:ext cx="311193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2.84%</a:t>
            </a:r>
            <a:endParaRPr lang="en-US" sz="4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21CBE99-AA17-F316-82AF-E459602F7833}"/>
              </a:ext>
            </a:extLst>
          </p:cNvPr>
          <p:cNvSpPr/>
          <p:nvPr/>
        </p:nvSpPr>
        <p:spPr>
          <a:xfrm>
            <a:off x="6322814" y="427660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Waste</a:t>
            </a:r>
            <a:endParaRPr lang="en-US" sz="15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493F9CF-0284-765E-579D-D23A47715FA7}"/>
              </a:ext>
            </a:extLst>
          </p:cNvPr>
          <p:cNvSpPr/>
          <p:nvPr/>
        </p:nvSpPr>
        <p:spPr>
          <a:xfrm>
            <a:off x="5759172" y="4619863"/>
            <a:ext cx="311193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inventory and operations management</a:t>
            </a:r>
            <a:endParaRPr lang="en-US" sz="125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DB64EA4C-8FD4-053C-92CE-B8C20FD3C546}"/>
              </a:ext>
            </a:extLst>
          </p:cNvPr>
          <p:cNvSpPr/>
          <p:nvPr/>
        </p:nvSpPr>
        <p:spPr>
          <a:xfrm>
            <a:off x="793790" y="5306616"/>
            <a:ext cx="4241721" cy="2232065"/>
          </a:xfrm>
          <a:prstGeom prst="roundRect">
            <a:avLst>
              <a:gd name="adj" fmla="val 298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321B0A3-FB78-14B4-E1B2-73567CC9CBFD}"/>
              </a:ext>
            </a:extLst>
          </p:cNvPr>
          <p:cNvSpPr/>
          <p:nvPr/>
        </p:nvSpPr>
        <p:spPr>
          <a:xfrm>
            <a:off x="960120" y="5472946"/>
            <a:ext cx="204156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Stores</a:t>
            </a:r>
            <a:endParaRPr lang="en-US" sz="155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8D8F86D7-30E7-9452-EB32-9001536875BE}"/>
              </a:ext>
            </a:extLst>
          </p:cNvPr>
          <p:cNvSpPr/>
          <p:nvPr/>
        </p:nvSpPr>
        <p:spPr>
          <a:xfrm>
            <a:off x="960120" y="5816203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Angeles: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105% of target</a:t>
            </a:r>
            <a:endParaRPr lang="en-US" sz="12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481FCD14-06A5-84AD-57D9-3F5893F7DBB5}"/>
              </a:ext>
            </a:extLst>
          </p:cNvPr>
          <p:cNvSpPr/>
          <p:nvPr/>
        </p:nvSpPr>
        <p:spPr>
          <a:xfrm>
            <a:off x="960120" y="6125766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Charlotte: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104% of target</a:t>
            </a:r>
            <a:endParaRPr lang="en-US" sz="125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A43C88C-80AC-86FE-601B-489135E7BA36}"/>
              </a:ext>
            </a:extLst>
          </p:cNvPr>
          <p:cNvSpPr/>
          <p:nvPr/>
        </p:nvSpPr>
        <p:spPr>
          <a:xfrm>
            <a:off x="960120" y="6435328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 Diego: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104% of target</a:t>
            </a:r>
            <a:endParaRPr lang="en-US" sz="12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F601CB4F-E587-118C-3210-66AEE590D8E4}"/>
              </a:ext>
            </a:extLst>
          </p:cNvPr>
          <p:cNvSpPr/>
          <p:nvPr/>
        </p:nvSpPr>
        <p:spPr>
          <a:xfrm>
            <a:off x="960120" y="6744891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Louisville: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104% of target</a:t>
            </a:r>
            <a:endParaRPr lang="en-US" sz="125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E78C1256-B768-AE63-DE6C-55680AC310B9}"/>
              </a:ext>
            </a:extLst>
          </p:cNvPr>
          <p:cNvSpPr/>
          <p:nvPr/>
        </p:nvSpPr>
        <p:spPr>
          <a:xfrm>
            <a:off x="960120" y="7054453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 Antonio: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104% of target</a:t>
            </a:r>
            <a:endParaRPr lang="en-US" sz="1250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28CEEE0D-E49E-915B-4A98-FA3466610642}"/>
              </a:ext>
            </a:extLst>
          </p:cNvPr>
          <p:cNvSpPr/>
          <p:nvPr/>
        </p:nvSpPr>
        <p:spPr>
          <a:xfrm>
            <a:off x="5194221" y="5306616"/>
            <a:ext cx="4241840" cy="2232065"/>
          </a:xfrm>
          <a:prstGeom prst="roundRect">
            <a:avLst>
              <a:gd name="adj" fmla="val 298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2F3EBF6-461E-322E-E70C-2B8B7945C3B8}"/>
              </a:ext>
            </a:extLst>
          </p:cNvPr>
          <p:cNvSpPr/>
          <p:nvPr/>
        </p:nvSpPr>
        <p:spPr>
          <a:xfrm>
            <a:off x="5360551" y="547294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Format Mix</a:t>
            </a:r>
            <a:endParaRPr lang="en-US" sz="15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FFE83213-8077-4004-F7F3-F370ADD78D23}"/>
              </a:ext>
            </a:extLst>
          </p:cNvPr>
          <p:cNvSpPr/>
          <p:nvPr/>
        </p:nvSpPr>
        <p:spPr>
          <a:xfrm>
            <a:off x="5360551" y="5816203"/>
            <a:ext cx="39091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Stores: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53%</a:t>
            </a:r>
            <a:endParaRPr lang="en-US" sz="125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E058B7F4-7DF1-22EF-071C-7EE1A65C79BB}"/>
              </a:ext>
            </a:extLst>
          </p:cNvPr>
          <p:cNvSpPr/>
          <p:nvPr/>
        </p:nvSpPr>
        <p:spPr>
          <a:xfrm>
            <a:off x="5360551" y="6125766"/>
            <a:ext cx="39091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Superstores: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34%</a:t>
            </a:r>
            <a:endParaRPr lang="en-US" sz="1250" dirty="0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8A110812-712E-1220-A57D-5D5192176B19}"/>
              </a:ext>
            </a:extLst>
          </p:cNvPr>
          <p:cNvSpPr/>
          <p:nvPr/>
        </p:nvSpPr>
        <p:spPr>
          <a:xfrm>
            <a:off x="5360551" y="6435328"/>
            <a:ext cx="39091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Locations: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13%</a:t>
            </a:r>
            <a:endParaRPr lang="en-US" sz="1250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E5E3CBE-957A-C229-FC3C-A92548703622}"/>
              </a:ext>
            </a:extLst>
          </p:cNvPr>
          <p:cNvSpPr/>
          <p:nvPr/>
        </p:nvSpPr>
        <p:spPr>
          <a:xfrm>
            <a:off x="5360551" y="6784658"/>
            <a:ext cx="39091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Diversified footprint optimizing market coverage</a:t>
            </a:r>
            <a:endParaRPr lang="en-US" sz="1250" dirty="0"/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7898D77B-1642-F9B9-518A-48D4A82D7AB6}"/>
              </a:ext>
            </a:extLst>
          </p:cNvPr>
          <p:cNvSpPr/>
          <p:nvPr/>
        </p:nvSpPr>
        <p:spPr>
          <a:xfrm>
            <a:off x="9594771" y="5306616"/>
            <a:ext cx="4241721" cy="2232065"/>
          </a:xfrm>
          <a:prstGeom prst="roundRect">
            <a:avLst>
              <a:gd name="adj" fmla="val 298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38178A75-AC99-2EB7-5AEB-C752FB3974DE}"/>
              </a:ext>
            </a:extLst>
          </p:cNvPr>
          <p:cNvSpPr/>
          <p:nvPr/>
        </p:nvSpPr>
        <p:spPr>
          <a:xfrm>
            <a:off x="9761101" y="547294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Recent Performance</a:t>
            </a:r>
            <a:endParaRPr lang="en-US" sz="155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5276EC6F-1643-3769-BF92-6AA642D0B90D}"/>
              </a:ext>
            </a:extLst>
          </p:cNvPr>
          <p:cNvSpPr/>
          <p:nvPr/>
        </p:nvSpPr>
        <p:spPr>
          <a:xfrm>
            <a:off x="9761101" y="5816203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Last Month Sales: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$71.12M</a:t>
            </a:r>
            <a:endParaRPr lang="en-US" sz="125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B55F3B9A-B470-09BE-A3EA-27B4003318A5}"/>
              </a:ext>
            </a:extLst>
          </p:cNvPr>
          <p:cNvSpPr/>
          <p:nvPr/>
        </p:nvSpPr>
        <p:spPr>
          <a:xfrm>
            <a:off x="9761101" y="6165533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Target: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$68.60M</a:t>
            </a:r>
            <a:endParaRPr lang="en-US" sz="125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41B09369-65E3-C409-F5EE-920220B50623}"/>
              </a:ext>
            </a:extLst>
          </p:cNvPr>
          <p:cNvSpPr/>
          <p:nvPr/>
        </p:nvSpPr>
        <p:spPr>
          <a:xfrm>
            <a:off x="9761101" y="6514862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Achievement:</a:t>
            </a: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+3.68% above goal</a:t>
            </a:r>
            <a:endParaRPr lang="en-US" sz="125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91AD2476-CBFC-E968-EAD4-F944FB1792E7}"/>
              </a:ext>
            </a:extLst>
          </p:cNvPr>
          <p:cNvSpPr/>
          <p:nvPr/>
        </p:nvSpPr>
        <p:spPr>
          <a:xfrm>
            <a:off x="9761101" y="6864191"/>
            <a:ext cx="39090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monthly overperformance demonstrates operational excellence</a:t>
            </a:r>
            <a:endParaRPr lang="en-US" sz="12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2F4A73D-0EC1-920E-025B-4AD8E4BBA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3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508"/>
            <a:ext cx="775096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Recommendations for Growth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08284"/>
            <a:ext cx="850583" cy="20282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4393" y="1678305"/>
            <a:ext cx="324207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 Resources Priorities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814393" y="2099191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targeted engagement programs in HR and Logistics to reduce 22% attrition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814393" y="2430899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training investment in lower-performing departments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814393" y="2762607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overtime policies—currently 97% have no overtime hours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814393" y="3094315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career pathways to improve retention in high-turnover roles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36513"/>
            <a:ext cx="850583" cy="20282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814393" y="3706535"/>
            <a:ext cx="29781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Departmental Excellence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814393" y="4127421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performance improvement initiatives in Logistics/Warehouse (3.6 rating)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814393" y="4459129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 Store Operations best practices (3.8 rating) across departments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814393" y="4790837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satisfaction efforts in departments scoring below 7.3 index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1814393" y="5122545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training hours in underperforming areas</a:t>
            </a:r>
            <a:endParaRPr lang="en-US" sz="13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64743"/>
            <a:ext cx="850583" cy="20282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14393" y="5734764"/>
            <a:ext cx="31056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&amp; Store Optimization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814393" y="6155650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successful store formats—Regular (53%) and Superstore (34%) showing strong results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1814393" y="6487358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top-performing store strategies (Los Angeles, Charlotte, San Diego) to underperforming regions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814393" y="6819067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rigorous monthly target tracking to sustain +3.68% overachievement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1814393" y="7150775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40.12 NPS and 7.50 customer rating to drive competitive advantage</a:t>
            </a:r>
            <a:endParaRPr lang="en-US" sz="1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31DED-FE10-2B7F-5DE0-B2EC7EBF8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9AD7B-4602-C773-13CB-7D8F23D79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0">
            <a:extLst>
              <a:ext uri="{FF2B5EF4-FFF2-40B4-BE49-F238E27FC236}">
                <a16:creationId xmlns:a16="http://schemas.microsoft.com/office/drawing/2014/main" id="{E09497F8-B816-BB74-005E-C6FB35CEC448}"/>
              </a:ext>
            </a:extLst>
          </p:cNvPr>
          <p:cNvSpPr/>
          <p:nvPr/>
        </p:nvSpPr>
        <p:spPr>
          <a:xfrm>
            <a:off x="4119146" y="3033132"/>
            <a:ext cx="6392108" cy="83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Raleway" pitchFamily="34" charset="0"/>
              </a:rPr>
              <a:t>Thank You</a:t>
            </a:r>
            <a:endParaRPr lang="en-US" sz="6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8C2E1C-7CA5-12CD-89D1-C06BE9EA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0" y="7652176"/>
            <a:ext cx="2781300" cy="485775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C44ACC95-D295-B9C4-933B-6AC1FDEB898E}"/>
              </a:ext>
            </a:extLst>
          </p:cNvPr>
          <p:cNvSpPr/>
          <p:nvPr/>
        </p:nvSpPr>
        <p:spPr>
          <a:xfrm>
            <a:off x="4119146" y="4166839"/>
            <a:ext cx="6392108" cy="83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</a:rPr>
              <a:t>Any Questions?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151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453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2120"/>
            <a:ext cx="75607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Analysis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0" y="2021176"/>
            <a:ext cx="3504486" cy="848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Business Questions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0" y="3095477"/>
            <a:ext cx="3504486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are employees and departments performing against benchmarks?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0" y="4260385"/>
            <a:ext cx="3504486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factors drive training effectiveness, satisfaction, and retention?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0" y="5425292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departments face the highest attrition challenges?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0" y="6228250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Who are our most effective leaders and managers?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063841" y="2021176"/>
            <a:ext cx="3392924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Drivers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063841" y="2671377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sales achievement and target performance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063841" y="3474334"/>
            <a:ext cx="3504486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efficiency improvements across locations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063841" y="4639242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satisfaction and Net Promoter Score trends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063841" y="5442199"/>
            <a:ext cx="35044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opportunities for productivity enhancement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31441-41FF-0187-20D3-C87B6C28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005" y="1960211"/>
            <a:ext cx="6523395" cy="4114096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40E7E20-D51A-FFAC-521F-1D2F7EAECE03}"/>
              </a:ext>
            </a:extLst>
          </p:cNvPr>
          <p:cNvSpPr/>
          <p:nvPr/>
        </p:nvSpPr>
        <p:spPr>
          <a:xfrm>
            <a:off x="8106846" y="42120"/>
            <a:ext cx="75607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Modeling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55C2-C367-A572-5F7B-CF239707D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59BD631-056B-D782-170D-77C2DFEF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486" y="7711888"/>
            <a:ext cx="2225233" cy="517712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C83A8571-CBF8-9FD5-F543-7A5EB43D7F96}"/>
              </a:ext>
            </a:extLst>
          </p:cNvPr>
          <p:cNvSpPr/>
          <p:nvPr/>
        </p:nvSpPr>
        <p:spPr>
          <a:xfrm>
            <a:off x="1199295" y="537535"/>
            <a:ext cx="6392108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</a:rPr>
              <a:t>Employee Dashboard</a:t>
            </a:r>
            <a:endParaRPr lang="en-US" sz="3050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E982E-A61E-27CB-EAA1-3022B5EE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95" y="1121313"/>
            <a:ext cx="1223180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7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191"/>
            <a:ext cx="581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Workforce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394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7.5K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6616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workforce across all locations and departments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0439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6,009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Workforce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56616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Currently employed team members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0439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3.70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307574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Performance Rating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2049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baseline performance across organization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04394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56616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Annual employee turnover requiring attention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791081" y="521327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5.13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5897523" y="6245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Tenure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791081" y="673548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 of employee retention and loyalty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44D7E1-34D9-68C7-329C-050639AF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87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196"/>
            <a:ext cx="834902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Workforce Composition &amp; Employment Types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1869"/>
            <a:ext cx="9129951" cy="49233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33719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1F1F2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353389" y="6575703"/>
            <a:ext cx="608528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Full-time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3762137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46466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3981807" y="6575703"/>
            <a:ext cx="652939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Part-time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084332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6E6E9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304002" y="6575703"/>
            <a:ext cx="649724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755493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A6A6C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975163" y="6575703"/>
            <a:ext cx="386477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93790" y="6913126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workforce demonstrates a healthy balance with full-time employees forming the stable core, supported by part-time flexibility and seasonal capacity during peak periods. This strategic mix enables responsive operations while maintaining consistent service quality.</a:t>
            </a:r>
            <a:endParaRPr lang="en-US" sz="12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D807A7-091F-E757-0209-369D2B09D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341"/>
            <a:ext cx="688205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Employee Satisfaction Leaders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620322"/>
            <a:ext cx="6424970" cy="2629495"/>
          </a:xfrm>
          <a:prstGeom prst="roundRect">
            <a:avLst>
              <a:gd name="adj" fmla="val 30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94172" y="1820704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239" y="1979771"/>
            <a:ext cx="260271" cy="2602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4172" y="25918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Vice President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94172" y="3008709"/>
            <a:ext cx="60242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Satisfaction Score: 7.8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94172" y="3432691"/>
            <a:ext cx="60242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leadership demonstrates highest engagement and organizational alignment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522" y="1620322"/>
            <a:ext cx="6425089" cy="2629495"/>
          </a:xfrm>
          <a:prstGeom prst="roundRect">
            <a:avLst>
              <a:gd name="adj" fmla="val 308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611904" y="1820704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971" y="1979771"/>
            <a:ext cx="260271" cy="2602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1904" y="25918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Fresh Foods Manager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11904" y="3008709"/>
            <a:ext cx="60243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Satisfaction Score: 7.5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611904" y="3432691"/>
            <a:ext cx="60243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Department managers show strong connection to operational success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793790" y="4442579"/>
            <a:ext cx="6424970" cy="2321123"/>
          </a:xfrm>
          <a:prstGeom prst="roundRect">
            <a:avLst>
              <a:gd name="adj" fmla="val 34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94172" y="4642961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239" y="4802029"/>
            <a:ext cx="260271" cy="26027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4172" y="541412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 Manager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994172" y="5830967"/>
            <a:ext cx="60242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Satisfaction Score: 7.5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94172" y="6254948"/>
            <a:ext cx="60242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Customer-facing leadership exhibits high job satisfaction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1522" y="4442579"/>
            <a:ext cx="6425089" cy="2321123"/>
          </a:xfrm>
          <a:prstGeom prst="roundRect">
            <a:avLst>
              <a:gd name="adj" fmla="val 34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611904" y="4642961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0971" y="4802029"/>
            <a:ext cx="260271" cy="26027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11904" y="541412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Produce Manager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7611904" y="5830967"/>
            <a:ext cx="60243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Satisfaction Score: 7.5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611904" y="6254948"/>
            <a:ext cx="60243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Store-aligned roles maintain consistently positive engagement</a:t>
            </a:r>
            <a:endParaRPr lang="en-US" sz="1500" dirty="0"/>
          </a:p>
        </p:txBody>
      </p:sp>
      <p:sp>
        <p:nvSpPr>
          <p:cNvPr id="27" name="Text 21"/>
          <p:cNvSpPr/>
          <p:nvPr/>
        </p:nvSpPr>
        <p:spPr>
          <a:xfrm>
            <a:off x="793790" y="698051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Leadership and store-aligned operational roles demonstrate the strongest satisfaction and engagement levels, indicating effective management structures and clear role definition at these levels.</a:t>
            </a:r>
            <a:endParaRPr lang="en-US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BA674F-F91C-4CE8-6647-2B7E805230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175"/>
            <a:ext cx="786788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Compensation Structure by Level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97856"/>
            <a:ext cx="204073" cy="2040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196346"/>
            <a:ext cx="421147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93790" y="23441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Entry Level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2785348"/>
            <a:ext cx="421147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$23K average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Foundation workforce with growth potential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9342" y="1897856"/>
            <a:ext cx="204073" cy="20407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09342" y="2196346"/>
            <a:ext cx="4211598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5209342" y="23441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Supervisor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09342" y="2785348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$42K average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First-line leadership managing daily operations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5013" y="1897856"/>
            <a:ext cx="204073" cy="204073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25013" y="2196346"/>
            <a:ext cx="4211598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9625013" y="23441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Manager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25013" y="2785348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$65K average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Mid-level management driving departmental success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3821311"/>
            <a:ext cx="204073" cy="204073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4119801"/>
            <a:ext cx="6419374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1"/>
          <p:cNvSpPr/>
          <p:nvPr/>
        </p:nvSpPr>
        <p:spPr>
          <a:xfrm>
            <a:off x="793790" y="4267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Senior Manager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93790" y="4708803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$92K average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Strategic leaders overseeing multiple functions</a:t>
            </a:r>
            <a:endParaRPr lang="en-US" sz="16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7237" y="3821311"/>
            <a:ext cx="204073" cy="204073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17237" y="4119801"/>
            <a:ext cx="6419374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4"/>
          <p:cNvSpPr/>
          <p:nvPr/>
        </p:nvSpPr>
        <p:spPr>
          <a:xfrm>
            <a:off x="7417237" y="42675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Executive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7417237" y="4708803"/>
            <a:ext cx="6419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$111K average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Top-tier leadership setting organizational direction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93790" y="5622131"/>
            <a:ext cx="3658672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Managers</a:t>
            </a:r>
            <a:endParaRPr lang="en-US" sz="2400" dirty="0"/>
          </a:p>
        </p:txBody>
      </p:sp>
      <p:sp>
        <p:nvSpPr>
          <p:cNvPr id="24" name="Text 17"/>
          <p:cNvSpPr/>
          <p:nvPr/>
        </p:nvSpPr>
        <p:spPr>
          <a:xfrm>
            <a:off x="793790" y="6208990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EMP001823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Performance Rating: 3.9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93790" y="6607135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EMP000529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Performance Rating: 3.8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93790" y="7005280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EMP001224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Performance Rating: 3.8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7571780" y="5601772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compensation structure reflects clear career progression pathways with competitive rates at each level, supporting talent retention and motivation across the organization.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94461E-9CAF-676E-5E5A-665F7F93F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9C01F6F-F7DE-0C30-7F1B-C91F9AA71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0" y="7743825"/>
            <a:ext cx="2781300" cy="485775"/>
          </a:xfrm>
          <a:prstGeom prst="rect">
            <a:avLst/>
          </a:prstGeom>
        </p:spPr>
      </p:pic>
      <p:sp>
        <p:nvSpPr>
          <p:cNvPr id="33" name="Text 0">
            <a:extLst>
              <a:ext uri="{FF2B5EF4-FFF2-40B4-BE49-F238E27FC236}">
                <a16:creationId xmlns:a16="http://schemas.microsoft.com/office/drawing/2014/main" id="{065C623F-8B50-E510-8BAF-BDF5EBC5A01D}"/>
              </a:ext>
            </a:extLst>
          </p:cNvPr>
          <p:cNvSpPr/>
          <p:nvPr/>
        </p:nvSpPr>
        <p:spPr>
          <a:xfrm>
            <a:off x="1199295" y="537535"/>
            <a:ext cx="6392108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</a:rPr>
              <a:t>Department Dashboard</a:t>
            </a:r>
            <a:endParaRPr lang="en-US" sz="3050" dirty="0"/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19204A-C5A2-0C87-94DF-A358327CB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95" y="1137281"/>
            <a:ext cx="12174649" cy="68494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C932E-58EB-3247-28E6-E812D9FC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91B5FB1-2947-7557-9DC0-14952EAA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37C5574-9A2E-12F2-D05F-C761E2B28FC2}"/>
              </a:ext>
            </a:extLst>
          </p:cNvPr>
          <p:cNvSpPr/>
          <p:nvPr/>
        </p:nvSpPr>
        <p:spPr>
          <a:xfrm>
            <a:off x="779383" y="612338"/>
            <a:ext cx="6392108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Department Performance Overview</a:t>
            </a:r>
            <a:endParaRPr lang="en-US" sz="30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C9244A0-C8A4-F355-1F50-9D28D41C77AA}"/>
              </a:ext>
            </a:extLst>
          </p:cNvPr>
          <p:cNvSpPr/>
          <p:nvPr/>
        </p:nvSpPr>
        <p:spPr>
          <a:xfrm>
            <a:off x="779383" y="1333262"/>
            <a:ext cx="7585234" cy="1286589"/>
          </a:xfrm>
          <a:prstGeom prst="roundRect">
            <a:avLst>
              <a:gd name="adj" fmla="val 508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966E047-ABCD-2A81-7B60-AE200CBA0174}"/>
              </a:ext>
            </a:extLst>
          </p:cNvPr>
          <p:cNvSpPr/>
          <p:nvPr/>
        </p:nvSpPr>
        <p:spPr>
          <a:xfrm>
            <a:off x="802243" y="1356122"/>
            <a:ext cx="623530" cy="1240869"/>
          </a:xfrm>
          <a:prstGeom prst="roundRect">
            <a:avLst>
              <a:gd name="adj" fmla="val 6101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484D128B-CE7B-7895-3D9D-16CBBCDDD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219" y="1859518"/>
            <a:ext cx="233839" cy="23383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2ECAB62-2F88-7DF5-D92D-7143ECD2494C}"/>
              </a:ext>
            </a:extLst>
          </p:cNvPr>
          <p:cNvSpPr/>
          <p:nvPr/>
        </p:nvSpPr>
        <p:spPr>
          <a:xfrm>
            <a:off x="1581626" y="1511975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Operations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6743FFA-9337-0004-B2B8-3CDE164BC872}"/>
              </a:ext>
            </a:extLst>
          </p:cNvPr>
          <p:cNvSpPr/>
          <p:nvPr/>
        </p:nvSpPr>
        <p:spPr>
          <a:xfrm>
            <a:off x="1581626" y="1849041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3.8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Best performing department</a:t>
            </a:r>
            <a:endParaRPr lang="en-US" sz="1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87101AA-4EB2-174E-9CA7-0085125E367C}"/>
              </a:ext>
            </a:extLst>
          </p:cNvPr>
          <p:cNvSpPr/>
          <p:nvPr/>
        </p:nvSpPr>
        <p:spPr>
          <a:xfrm>
            <a:off x="1581626" y="2191822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40% of workforce | Leading customer service excellence</a:t>
            </a:r>
            <a:endParaRPr lang="en-US" sz="12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2BD9344-EB97-864F-E676-663934CC32AE}"/>
              </a:ext>
            </a:extLst>
          </p:cNvPr>
          <p:cNvSpPr/>
          <p:nvPr/>
        </p:nvSpPr>
        <p:spPr>
          <a:xfrm>
            <a:off x="779383" y="2775704"/>
            <a:ext cx="7585234" cy="1286589"/>
          </a:xfrm>
          <a:prstGeom prst="roundRect">
            <a:avLst>
              <a:gd name="adj" fmla="val 508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B503ABF-108D-AFE9-17A0-99BF2C51BE0E}"/>
              </a:ext>
            </a:extLst>
          </p:cNvPr>
          <p:cNvSpPr/>
          <p:nvPr/>
        </p:nvSpPr>
        <p:spPr>
          <a:xfrm>
            <a:off x="802243" y="2798564"/>
            <a:ext cx="623530" cy="1240869"/>
          </a:xfrm>
          <a:prstGeom prst="roundRect">
            <a:avLst>
              <a:gd name="adj" fmla="val 6101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9FC2AEEB-A71A-5A95-4AD7-1D8568EBB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219" y="3301960"/>
            <a:ext cx="233839" cy="233839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043EC943-A275-DD93-4483-E2CD78A552B5}"/>
              </a:ext>
            </a:extLst>
          </p:cNvPr>
          <p:cNvSpPr/>
          <p:nvPr/>
        </p:nvSpPr>
        <p:spPr>
          <a:xfrm>
            <a:off x="1581626" y="2954417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Logistics/Warehouse</a:t>
            </a:r>
            <a:endParaRPr lang="en-US" sz="15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6C5EEA0-1852-1933-3ECB-5FA0BC757263}"/>
              </a:ext>
            </a:extLst>
          </p:cNvPr>
          <p:cNvSpPr/>
          <p:nvPr/>
        </p:nvSpPr>
        <p:spPr>
          <a:xfrm>
            <a:off x="1581626" y="3291483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3.6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Improvement opportunity</a:t>
            </a:r>
            <a:endParaRPr lang="en-US" sz="1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38C3D455-ADD9-5E88-C502-C442F5A836FA}"/>
              </a:ext>
            </a:extLst>
          </p:cNvPr>
          <p:cNvSpPr/>
          <p:nvPr/>
        </p:nvSpPr>
        <p:spPr>
          <a:xfrm>
            <a:off x="1581626" y="3634264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20% of workforce | Critical supply chain function</a:t>
            </a:r>
            <a:endParaRPr lang="en-US" sz="12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3ED61DC0-DCDD-4DC8-B91C-8081FC014792}"/>
              </a:ext>
            </a:extLst>
          </p:cNvPr>
          <p:cNvSpPr/>
          <p:nvPr/>
        </p:nvSpPr>
        <p:spPr>
          <a:xfrm>
            <a:off x="779383" y="4218146"/>
            <a:ext cx="7585234" cy="1286589"/>
          </a:xfrm>
          <a:prstGeom prst="roundRect">
            <a:avLst>
              <a:gd name="adj" fmla="val 508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6F04ECB5-7681-506C-489C-F7070D453659}"/>
              </a:ext>
            </a:extLst>
          </p:cNvPr>
          <p:cNvSpPr/>
          <p:nvPr/>
        </p:nvSpPr>
        <p:spPr>
          <a:xfrm>
            <a:off x="802243" y="4241006"/>
            <a:ext cx="623530" cy="1240869"/>
          </a:xfrm>
          <a:prstGeom prst="roundRect">
            <a:avLst>
              <a:gd name="adj" fmla="val 6101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88697BC4-4D09-2CE2-D9AF-18F53F634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219" y="4744403"/>
            <a:ext cx="233839" cy="233839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66E3EFB1-26D7-F98B-E59C-D469570A772A}"/>
              </a:ext>
            </a:extLst>
          </p:cNvPr>
          <p:cNvSpPr/>
          <p:nvPr/>
        </p:nvSpPr>
        <p:spPr>
          <a:xfrm>
            <a:off x="1581626" y="4396859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Fresh Produce</a:t>
            </a:r>
            <a:endParaRPr lang="en-US" sz="150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641DA4A9-D1D5-C44E-6A11-DE51C0205CF3}"/>
              </a:ext>
            </a:extLst>
          </p:cNvPr>
          <p:cNvSpPr/>
          <p:nvPr/>
        </p:nvSpPr>
        <p:spPr>
          <a:xfrm>
            <a:off x="1581626" y="4733925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3.7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Solid performance</a:t>
            </a:r>
            <a:endParaRPr lang="en-US" sz="120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E26B8E4A-CB9B-138D-3E3A-9E4EBB46B7C2}"/>
              </a:ext>
            </a:extLst>
          </p:cNvPr>
          <p:cNvSpPr/>
          <p:nvPr/>
        </p:nvSpPr>
        <p:spPr>
          <a:xfrm>
            <a:off x="1581626" y="5076706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of workforce | Quality-focused operations</a:t>
            </a:r>
            <a:endParaRPr lang="en-US" sz="1200" dirty="0"/>
          </a:p>
        </p:txBody>
      </p:sp>
      <p:sp>
        <p:nvSpPr>
          <p:cNvPr id="22" name="Shape 16">
            <a:extLst>
              <a:ext uri="{FF2B5EF4-FFF2-40B4-BE49-F238E27FC236}">
                <a16:creationId xmlns:a16="http://schemas.microsoft.com/office/drawing/2014/main" id="{D5B62E95-9E4E-2647-0632-8F1A0C476783}"/>
              </a:ext>
            </a:extLst>
          </p:cNvPr>
          <p:cNvSpPr/>
          <p:nvPr/>
        </p:nvSpPr>
        <p:spPr>
          <a:xfrm>
            <a:off x="779383" y="5660588"/>
            <a:ext cx="7585234" cy="1286589"/>
          </a:xfrm>
          <a:prstGeom prst="roundRect">
            <a:avLst>
              <a:gd name="adj" fmla="val 508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89738204-2129-5112-D98A-5296DD7AB5C5}"/>
              </a:ext>
            </a:extLst>
          </p:cNvPr>
          <p:cNvSpPr/>
          <p:nvPr/>
        </p:nvSpPr>
        <p:spPr>
          <a:xfrm>
            <a:off x="802243" y="5683448"/>
            <a:ext cx="623530" cy="1240869"/>
          </a:xfrm>
          <a:prstGeom prst="roundRect">
            <a:avLst>
              <a:gd name="adj" fmla="val 6101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BA4090FA-19A5-3302-A498-FC0003388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219" y="6186845"/>
            <a:ext cx="233839" cy="233839"/>
          </a:xfrm>
          <a:prstGeom prst="rect">
            <a:avLst/>
          </a:prstGeom>
        </p:spPr>
      </p:pic>
      <p:sp>
        <p:nvSpPr>
          <p:cNvPr id="25" name="Text 18">
            <a:extLst>
              <a:ext uri="{FF2B5EF4-FFF2-40B4-BE49-F238E27FC236}">
                <a16:creationId xmlns:a16="http://schemas.microsoft.com/office/drawing/2014/main" id="{EB3ED466-FD19-D57C-9C5B-5835DA52C073}"/>
              </a:ext>
            </a:extLst>
          </p:cNvPr>
          <p:cNvSpPr/>
          <p:nvPr/>
        </p:nvSpPr>
        <p:spPr>
          <a:xfrm>
            <a:off x="1581626" y="5839301"/>
            <a:ext cx="194857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Meat/Fish/Bakery</a:t>
            </a:r>
            <a:endParaRPr lang="en-US" sz="1500" dirty="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ACF4B815-EEAD-54B7-AA0A-8307CE0DD27D}"/>
              </a:ext>
            </a:extLst>
          </p:cNvPr>
          <p:cNvSpPr/>
          <p:nvPr/>
        </p:nvSpPr>
        <p:spPr>
          <a:xfrm>
            <a:off x="1581626" y="6176367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3.7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Strong specialty departments</a:t>
            </a:r>
            <a:endParaRPr lang="en-US" sz="120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1FDCF25D-75FA-FE78-9C45-C77892B4ABD3}"/>
              </a:ext>
            </a:extLst>
          </p:cNvPr>
          <p:cNvSpPr/>
          <p:nvPr/>
        </p:nvSpPr>
        <p:spPr>
          <a:xfrm>
            <a:off x="1581626" y="6519148"/>
            <a:ext cx="66042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12% of workforce | Skilled artisan teams</a:t>
            </a:r>
            <a:endParaRPr lang="en-US" sz="1200" dirty="0"/>
          </a:p>
        </p:txBody>
      </p:sp>
      <p:sp>
        <p:nvSpPr>
          <p:cNvPr id="28" name="Text 21">
            <a:extLst>
              <a:ext uri="{FF2B5EF4-FFF2-40B4-BE49-F238E27FC236}">
                <a16:creationId xmlns:a16="http://schemas.microsoft.com/office/drawing/2014/main" id="{BC5B5C73-FA3E-E6C4-B32E-3996F1D1457F}"/>
              </a:ext>
            </a:extLst>
          </p:cNvPr>
          <p:cNvSpPr/>
          <p:nvPr/>
        </p:nvSpPr>
        <p:spPr>
          <a:xfrm>
            <a:off x="779383" y="7122557"/>
            <a:ext cx="758523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Nine departments drive organizational success with an average rating of 3.70. Store Operations leads performance metrics while Logistics presents strategic improvement opportunities.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769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872</Words>
  <Application>Microsoft Office PowerPoint</Application>
  <PresentationFormat>Custom</PresentationFormat>
  <Paragraphs>166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Mr. SAHA</cp:lastModifiedBy>
  <cp:revision>8</cp:revision>
  <dcterms:created xsi:type="dcterms:W3CDTF">2025-12-02T15:04:45Z</dcterms:created>
  <dcterms:modified xsi:type="dcterms:W3CDTF">2025-12-07T12:59:55Z</dcterms:modified>
</cp:coreProperties>
</file>